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9" r:id="rId13"/>
    <p:sldId id="268" r:id="rId14"/>
    <p:sldId id="267" r:id="rId15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551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7747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089104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932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9670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18284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7127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7898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3955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7406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2032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07A68-34E5-4177-9D57-ABA9AD720518}" type="datetimeFigureOut">
              <a:rPr lang="es-VE" smtClean="0"/>
              <a:t>10/12/2016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2011A-73FB-431E-8A29-DE42C489438B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568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56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5509681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4400" dirty="0" smtClean="0">
                <a:latin typeface="Berlin Sans FB Demi" panose="020E0802020502020306" pitchFamily="34" charset="0"/>
              </a:rPr>
              <a:t>Cuatro religiones y sus creencias</a:t>
            </a:r>
            <a:endParaRPr lang="es-VE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3848" y="188640"/>
            <a:ext cx="58326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solidFill>
                  <a:schemeClr val="accent1"/>
                </a:solidFill>
              </a:rPr>
              <a:t>El </a:t>
            </a:r>
            <a:r>
              <a:rPr lang="es-VE" sz="2200" b="1" dirty="0">
                <a:solidFill>
                  <a:schemeClr val="accent1"/>
                </a:solidFill>
              </a:rPr>
              <a:t>nombre de “</a:t>
            </a:r>
            <a:r>
              <a:rPr lang="es-VE" sz="2200" b="1" i="1" dirty="0">
                <a:solidFill>
                  <a:srgbClr val="00B050"/>
                </a:solidFill>
              </a:rPr>
              <a:t>cristianos</a:t>
            </a:r>
            <a:r>
              <a:rPr lang="es-VE" sz="2200" b="1" dirty="0">
                <a:solidFill>
                  <a:schemeClr val="accent1"/>
                </a:solidFill>
              </a:rPr>
              <a:t>” ha sido compartido a través de los siglos, y no siempre de </a:t>
            </a:r>
            <a:r>
              <a:rPr lang="es-VE" sz="2200" b="1" dirty="0" smtClean="0">
                <a:solidFill>
                  <a:schemeClr val="accent1"/>
                </a:solidFill>
              </a:rPr>
              <a:t>forma armónica, </a:t>
            </a:r>
            <a:r>
              <a:rPr lang="es-VE" sz="2200" b="1" dirty="0">
                <a:solidFill>
                  <a:schemeClr val="accent1"/>
                </a:solidFill>
              </a:rPr>
              <a:t>por grupos numerosos de creyentes, cada cual, a su vez llegó a desconocer como cristianos a grupos con posturas dogmáticas concretas distintas de las propias. </a:t>
            </a:r>
            <a:endParaRPr lang="es-VE" sz="2200" b="1" dirty="0" smtClean="0">
              <a:solidFill>
                <a:schemeClr val="accent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200" b="1" dirty="0" smtClean="0">
                <a:solidFill>
                  <a:schemeClr val="accent1"/>
                </a:solidFill>
              </a:rPr>
              <a:t>Dicho </a:t>
            </a:r>
            <a:r>
              <a:rPr lang="es-VE" sz="2200" b="1" dirty="0">
                <a:solidFill>
                  <a:schemeClr val="accent1"/>
                </a:solidFill>
              </a:rPr>
              <a:t>de otra forma, </a:t>
            </a:r>
            <a:r>
              <a:rPr lang="es-VE" sz="2200" b="1" dirty="0" smtClean="0">
                <a:solidFill>
                  <a:schemeClr val="accent1"/>
                </a:solidFill>
              </a:rPr>
              <a:t>“</a:t>
            </a:r>
            <a:r>
              <a:rPr lang="es-VE" sz="2200" b="1" i="1" dirty="0" smtClean="0">
                <a:solidFill>
                  <a:srgbClr val="00B050"/>
                </a:solidFill>
              </a:rPr>
              <a:t>cristianos</a:t>
            </a:r>
            <a:r>
              <a:rPr lang="es-VE" sz="2200" b="1" dirty="0" smtClean="0">
                <a:solidFill>
                  <a:schemeClr val="accent1"/>
                </a:solidFill>
              </a:rPr>
              <a:t>” </a:t>
            </a:r>
            <a:r>
              <a:rPr lang="es-VE" sz="2200" b="1" dirty="0">
                <a:solidFill>
                  <a:schemeClr val="accent1"/>
                </a:solidFill>
              </a:rPr>
              <a:t>es el nombre común de grupos tan distintos entre sí como los católicos, </a:t>
            </a:r>
            <a:r>
              <a:rPr lang="es-VE" sz="2200" b="1" dirty="0" smtClean="0">
                <a:solidFill>
                  <a:schemeClr val="accent1"/>
                </a:solidFill>
              </a:rPr>
              <a:t>ortodoxos, anglicanos</a:t>
            </a:r>
            <a:r>
              <a:rPr lang="es-VE" sz="2200" b="1" dirty="0">
                <a:solidFill>
                  <a:schemeClr val="accent1"/>
                </a:solidFill>
              </a:rPr>
              <a:t>, protestantes, </a:t>
            </a:r>
            <a:r>
              <a:rPr lang="es-VE" sz="2200" b="1" dirty="0" smtClean="0">
                <a:solidFill>
                  <a:schemeClr val="accent1"/>
                </a:solidFill>
              </a:rPr>
              <a:t>mormones, </a:t>
            </a:r>
            <a:r>
              <a:rPr lang="es-VE" sz="2200" b="1" dirty="0">
                <a:solidFill>
                  <a:schemeClr val="accent1"/>
                </a:solidFill>
              </a:rPr>
              <a:t>arrianos, nestorianos, coptos, </a:t>
            </a:r>
            <a:r>
              <a:rPr lang="es-VE" sz="2200" b="1" dirty="0" smtClean="0">
                <a:solidFill>
                  <a:schemeClr val="accent1"/>
                </a:solidFill>
              </a:rPr>
              <a:t>jacobitas, </a:t>
            </a:r>
            <a:r>
              <a:rPr lang="es-VE" sz="2200" b="1" dirty="0">
                <a:solidFill>
                  <a:schemeClr val="accent1"/>
                </a:solidFill>
              </a:rPr>
              <a:t>cátaros o albigenses, </a:t>
            </a:r>
            <a:r>
              <a:rPr lang="es-VE" sz="2200" b="1" dirty="0" smtClean="0">
                <a:solidFill>
                  <a:schemeClr val="accent1"/>
                </a:solidFill>
              </a:rPr>
              <a:t> </a:t>
            </a:r>
            <a:r>
              <a:rPr lang="es-VE" sz="2200" b="1" dirty="0" err="1">
                <a:solidFill>
                  <a:schemeClr val="accent1"/>
                </a:solidFill>
              </a:rPr>
              <a:t>veterocatólicos</a:t>
            </a:r>
            <a:r>
              <a:rPr lang="es-VE" sz="2200" b="1" dirty="0">
                <a:solidFill>
                  <a:schemeClr val="accent1"/>
                </a:solidFill>
              </a:rPr>
              <a:t> y otros tipos de grupos que reflejan posturas dogmáticas concretas </a:t>
            </a:r>
            <a:r>
              <a:rPr lang="es-VE" sz="2200" b="1" dirty="0" smtClean="0">
                <a:solidFill>
                  <a:schemeClr val="accent1"/>
                </a:solidFill>
              </a:rPr>
              <a:t>más disímiles. </a:t>
            </a:r>
            <a:endParaRPr lang="es-VE" sz="2000" b="1" dirty="0"/>
          </a:p>
        </p:txBody>
      </p:sp>
      <p:pic>
        <p:nvPicPr>
          <p:cNvPr id="11268" name="Picture 4" descr="Resultado de imagen para iglesia cato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esultado de imagen para iglesia catolica simbol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6" name="AutoShape 8" descr="Resultado de imagen para iglesia catolica simbol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1581149"/>
            <a:ext cx="2857500" cy="213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1" descr="Resultado de imagen para papa francisc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8" name="AutoShape 13" descr="Resultado de imagen para papa francisc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685840"/>
            <a:ext cx="2884675" cy="1591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6" y="5276850"/>
            <a:ext cx="2857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64" y="5276851"/>
            <a:ext cx="2299900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66" y="5276850"/>
            <a:ext cx="2135934" cy="158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Picture 19" descr="http://www.religionenlibertad.com/imagenes/fotosdeldia/16217_la_reverenda_angela_berners_fue_una_de_las_primeras_sacerdotisas_anglicanas__ordenada_hace_20_ano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5276851"/>
            <a:ext cx="1860002" cy="16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31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" y="-27384"/>
            <a:ext cx="27706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7" y="1700809"/>
            <a:ext cx="277063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t="2922" r="1869" b="3014"/>
          <a:stretch/>
        </p:blipFill>
        <p:spPr bwMode="auto">
          <a:xfrm>
            <a:off x="-36512" y="5013176"/>
            <a:ext cx="2806459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483768" y="188640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Principales grupos de Cristianos</a:t>
            </a:r>
            <a:endParaRPr lang="es-VE" sz="32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16072" y="4114815"/>
            <a:ext cx="57251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Grupos católicos </a:t>
            </a:r>
            <a:r>
              <a:rPr lang="es-ES" sz="2000" b="1" dirty="0" smtClean="0">
                <a:solidFill>
                  <a:srgbClr val="00B050"/>
                </a:solidFill>
              </a:rPr>
              <a:t>escindidos, </a:t>
            </a:r>
            <a:r>
              <a:rPr lang="es-ES" sz="2000" b="1" dirty="0">
                <a:solidFill>
                  <a:schemeClr val="accent1"/>
                </a:solidFill>
              </a:rPr>
              <a:t>como l</a:t>
            </a:r>
            <a:r>
              <a:rPr lang="es-VE" sz="2000" b="1" dirty="0">
                <a:solidFill>
                  <a:schemeClr val="accent1"/>
                </a:solidFill>
              </a:rPr>
              <a:t>a</a:t>
            </a:r>
            <a:r>
              <a:rPr lang="es-VE" sz="2000" b="1" dirty="0" smtClean="0">
                <a:solidFill>
                  <a:schemeClr val="accent1"/>
                </a:solidFill>
              </a:rPr>
              <a:t> </a:t>
            </a:r>
            <a:r>
              <a:rPr lang="es-VE" sz="2000" b="1" dirty="0" smtClean="0">
                <a:solidFill>
                  <a:srgbClr val="00B050"/>
                </a:solidFill>
              </a:rPr>
              <a:t>Iglesia Ortodoxa </a:t>
            </a:r>
            <a:r>
              <a:rPr lang="es-VE" sz="2000" b="1" dirty="0" smtClean="0">
                <a:solidFill>
                  <a:schemeClr val="accent1"/>
                </a:solidFill>
              </a:rPr>
              <a:t>basada </a:t>
            </a:r>
            <a:r>
              <a:rPr lang="es-VE" sz="2000" b="1" dirty="0">
                <a:solidFill>
                  <a:schemeClr val="accent1"/>
                </a:solidFill>
              </a:rPr>
              <a:t>en gobiernos </a:t>
            </a:r>
            <a:r>
              <a:rPr lang="es-VE" sz="2000" b="1" dirty="0" err="1" smtClean="0">
                <a:solidFill>
                  <a:schemeClr val="accent1"/>
                </a:solidFill>
              </a:rPr>
              <a:t>autocéfalos</a:t>
            </a:r>
            <a:r>
              <a:rPr lang="es-VE" sz="2000" b="1" dirty="0" smtClean="0">
                <a:solidFill>
                  <a:schemeClr val="accent1"/>
                </a:solidFill>
              </a:rPr>
              <a:t> </a:t>
            </a:r>
            <a:r>
              <a:rPr lang="es-VE" sz="2000" b="1" dirty="0">
                <a:solidFill>
                  <a:schemeClr val="accent1"/>
                </a:solidFill>
              </a:rPr>
              <a:t>que reconocen la autoridad de un patriarca metropolitano, de acuerdo al lugar donde </a:t>
            </a:r>
            <a:r>
              <a:rPr lang="es-VE" sz="2000" b="1" dirty="0" smtClean="0">
                <a:solidFill>
                  <a:schemeClr val="accent1"/>
                </a:solidFill>
              </a:rPr>
              <a:t>vivan, y </a:t>
            </a:r>
            <a:r>
              <a:rPr lang="es-VE" sz="2000" b="1" dirty="0">
                <a:solidFill>
                  <a:schemeClr val="accent1"/>
                </a:solidFill>
              </a:rPr>
              <a:t>reconocen </a:t>
            </a:r>
            <a:r>
              <a:rPr lang="es-VE" sz="2000" b="1" dirty="0" smtClean="0">
                <a:solidFill>
                  <a:schemeClr val="accent1"/>
                </a:solidFill>
              </a:rPr>
              <a:t>al Papa. </a:t>
            </a:r>
            <a:r>
              <a:rPr lang="es-VE" sz="2000" b="1" dirty="0">
                <a:solidFill>
                  <a:schemeClr val="accent1"/>
                </a:solidFill>
              </a:rPr>
              <a:t>Aunque actúan de forma independiente, las iglesias </a:t>
            </a:r>
            <a:r>
              <a:rPr lang="es-VE" sz="2000" b="1" dirty="0" err="1">
                <a:solidFill>
                  <a:schemeClr val="accent1"/>
                </a:solidFill>
              </a:rPr>
              <a:t>autocéfalas</a:t>
            </a:r>
            <a:r>
              <a:rPr lang="es-VE" sz="2000" b="1" dirty="0">
                <a:solidFill>
                  <a:schemeClr val="accent1"/>
                </a:solidFill>
              </a:rPr>
              <a:t> se encuentran en comunión entre </a:t>
            </a:r>
            <a:r>
              <a:rPr lang="es-VE" sz="2000" b="1" dirty="0" smtClean="0">
                <a:solidFill>
                  <a:schemeClr val="accent1"/>
                </a:solidFill>
              </a:rPr>
              <a:t>sí. Se definen como católicos.</a:t>
            </a:r>
            <a:endParaRPr lang="es-VE" sz="2000" b="1" dirty="0"/>
          </a:p>
        </p:txBody>
      </p:sp>
      <p:sp>
        <p:nvSpPr>
          <p:cNvPr id="10" name="9 Rectángulo"/>
          <p:cNvSpPr/>
          <p:nvPr/>
        </p:nvSpPr>
        <p:spPr>
          <a:xfrm>
            <a:off x="3016072" y="836712"/>
            <a:ext cx="5660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Iglesias derivadas de la </a:t>
            </a:r>
            <a:r>
              <a:rPr lang="es-VE" sz="2000" b="1" dirty="0">
                <a:solidFill>
                  <a:srgbClr val="00B050"/>
                </a:solidFill>
              </a:rPr>
              <a:t>Reforma Protestante del </a:t>
            </a:r>
            <a:r>
              <a:rPr lang="es-VE" sz="2000" b="1" dirty="0" smtClean="0">
                <a:solidFill>
                  <a:srgbClr val="00B050"/>
                </a:solidFill>
              </a:rPr>
              <a:t>S. XVI. </a:t>
            </a:r>
            <a:r>
              <a:rPr lang="es-VE" sz="2000" b="1" dirty="0">
                <a:solidFill>
                  <a:schemeClr val="accent1"/>
                </a:solidFill>
              </a:rPr>
              <a:t>Incluyen</a:t>
            </a:r>
            <a:r>
              <a:rPr lang="es-VE" sz="2000" b="1" dirty="0" smtClean="0">
                <a:solidFill>
                  <a:srgbClr val="00B050"/>
                </a:solidFill>
              </a:rPr>
              <a:t> </a:t>
            </a:r>
            <a:r>
              <a:rPr lang="es-VE" sz="2000" b="1" dirty="0" smtClean="0">
                <a:solidFill>
                  <a:schemeClr val="accent1"/>
                </a:solidFill>
              </a:rPr>
              <a:t>numerosas </a:t>
            </a:r>
            <a:r>
              <a:rPr lang="es-VE" sz="2000" b="1" dirty="0">
                <a:solidFill>
                  <a:schemeClr val="accent1"/>
                </a:solidFill>
              </a:rPr>
              <a:t>denominaciones y doctrinas como el anglicanismo, luteranismo, anabaptismo y calvinismo, entre otras</a:t>
            </a:r>
            <a:r>
              <a:rPr lang="es-VE" sz="2000" b="1" dirty="0" smtClean="0">
                <a:solidFill>
                  <a:schemeClr val="accent1"/>
                </a:solidFill>
              </a:rPr>
              <a:t>. Sus </a:t>
            </a:r>
            <a:r>
              <a:rPr lang="es-VE" sz="2000" b="1" dirty="0">
                <a:solidFill>
                  <a:schemeClr val="accent1"/>
                </a:solidFill>
              </a:rPr>
              <a:t>cultos adquirieron diferentes modalidades, aunque en general comparten la centralidad de la Biblia y la importancia de la predicación. Los sacramentos reconocidos suelen ser </a:t>
            </a:r>
            <a:r>
              <a:rPr lang="es-VE" sz="2000" b="1" dirty="0" smtClean="0">
                <a:solidFill>
                  <a:schemeClr val="accent1"/>
                </a:solidFill>
              </a:rPr>
              <a:t>el Bautismo </a:t>
            </a:r>
            <a:r>
              <a:rPr lang="es-VE" sz="2000" b="1" dirty="0">
                <a:solidFill>
                  <a:schemeClr val="accent1"/>
                </a:solidFill>
              </a:rPr>
              <a:t>y </a:t>
            </a:r>
            <a:r>
              <a:rPr lang="es-VE" sz="2000" b="1" dirty="0" smtClean="0">
                <a:solidFill>
                  <a:schemeClr val="accent1"/>
                </a:solidFill>
              </a:rPr>
              <a:t>la Eucaristía, </a:t>
            </a:r>
            <a:r>
              <a:rPr lang="es-VE" sz="2000" b="1" dirty="0">
                <a:solidFill>
                  <a:schemeClr val="accent1"/>
                </a:solidFill>
              </a:rPr>
              <a:t>aunque con interpretaciones diversas según las distintas denominaciones.</a:t>
            </a:r>
            <a:endParaRPr lang="es-VE" sz="2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5" y="3212976"/>
            <a:ext cx="2778912" cy="188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80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4" r="15961"/>
          <a:stretch/>
        </p:blipFill>
        <p:spPr bwMode="auto">
          <a:xfrm>
            <a:off x="0" y="0"/>
            <a:ext cx="373134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707904" y="18864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32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Principales grupos de Cristianos</a:t>
            </a:r>
            <a:endParaRPr lang="es-VE" sz="32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95936" y="1378511"/>
            <a:ext cx="48245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>
                <a:solidFill>
                  <a:srgbClr val="00B050"/>
                </a:solidFill>
              </a:rPr>
              <a:t>Iglesia </a:t>
            </a:r>
            <a:r>
              <a:rPr lang="es-VE" sz="2000" b="1" dirty="0" smtClean="0">
                <a:solidFill>
                  <a:srgbClr val="00B050"/>
                </a:solidFill>
              </a:rPr>
              <a:t>Católica. </a:t>
            </a:r>
            <a:r>
              <a:rPr lang="es-VE" sz="2000" b="1" dirty="0" smtClean="0">
                <a:solidFill>
                  <a:schemeClr val="accent1"/>
                </a:solidFill>
              </a:rPr>
              <a:t>La </a:t>
            </a:r>
            <a:r>
              <a:rPr lang="es-VE" sz="2000" b="1" dirty="0">
                <a:solidFill>
                  <a:schemeClr val="accent1"/>
                </a:solidFill>
              </a:rPr>
              <a:t>palabra católico significa “universal”. Viene desde los apóstoles (el </a:t>
            </a:r>
            <a:r>
              <a:rPr lang="es-VE" sz="2000" b="1" dirty="0" smtClean="0">
                <a:solidFill>
                  <a:schemeClr val="accent1"/>
                </a:solidFill>
              </a:rPr>
              <a:t>Papa </a:t>
            </a:r>
            <a:r>
              <a:rPr lang="es-VE" sz="2000" b="1" dirty="0">
                <a:solidFill>
                  <a:schemeClr val="accent1"/>
                </a:solidFill>
              </a:rPr>
              <a:t>Francisco es el sucesor de </a:t>
            </a:r>
            <a:r>
              <a:rPr lang="es-VE" sz="2000" b="1" dirty="0" smtClean="0">
                <a:solidFill>
                  <a:schemeClr val="accent1"/>
                </a:solidFill>
              </a:rPr>
              <a:t>San </a:t>
            </a:r>
            <a:r>
              <a:rPr lang="es-VE" sz="2000" b="1" dirty="0">
                <a:solidFill>
                  <a:schemeClr val="accent1"/>
                </a:solidFill>
              </a:rPr>
              <a:t>Pedro), por eso decimos también que es apostólica, porque viene de lo que vivieron los primeros que siguieron a Jesús. Los católicos creemos </a:t>
            </a:r>
            <a:r>
              <a:rPr lang="es-VE" sz="2000" b="1" dirty="0" smtClean="0">
                <a:solidFill>
                  <a:schemeClr val="accent1"/>
                </a:solidFill>
              </a:rPr>
              <a:t>en Dios-amor y en la Buena Noticia de Jesús que nos muestra el Evangelio. </a:t>
            </a:r>
            <a:endParaRPr lang="es-VE" sz="2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0966"/>
            <a:ext cx="2915816" cy="206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2"/>
            <a:ext cx="309690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r="14945"/>
          <a:stretch/>
        </p:blipFill>
        <p:spPr bwMode="auto">
          <a:xfrm>
            <a:off x="6012160" y="4797152"/>
            <a:ext cx="3131840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95" y="4810767"/>
            <a:ext cx="1650809" cy="20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10766"/>
            <a:ext cx="1932678" cy="204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4810766"/>
            <a:ext cx="1589551" cy="204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076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810767"/>
            <a:ext cx="1886717" cy="2074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39552" y="404664"/>
            <a:ext cx="799288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400" b="1" dirty="0">
                <a:solidFill>
                  <a:schemeClr val="accent1"/>
                </a:solidFill>
              </a:rPr>
              <a:t>No son Cristianos: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 b="1" dirty="0"/>
              <a:t>Los Testigos de Jehová, los mormones, la fe </a:t>
            </a:r>
            <a:r>
              <a:rPr lang="es-VE" sz="2000" b="1" dirty="0" err="1" smtClean="0"/>
              <a:t>Bahai</a:t>
            </a:r>
            <a:r>
              <a:rPr lang="es-VE" sz="2000" b="1" dirty="0" smtClean="0"/>
              <a:t>, la </a:t>
            </a:r>
            <a:r>
              <a:rPr lang="es-VE" sz="2000" b="1" dirty="0"/>
              <a:t>conciencia Krisna, los gnósticos, la Iglesia de la </a:t>
            </a:r>
            <a:r>
              <a:rPr lang="es-VE" sz="2000" b="1" dirty="0" err="1"/>
              <a:t>Cienciología</a:t>
            </a:r>
            <a:r>
              <a:rPr lang="es-VE" sz="2000" b="1" dirty="0"/>
              <a:t>, </a:t>
            </a:r>
            <a:r>
              <a:rPr lang="es-VE" sz="2000" b="1" dirty="0" smtClean="0"/>
              <a:t>los santeros, etc</a:t>
            </a:r>
            <a:r>
              <a:rPr lang="es-VE" sz="2000" b="1" dirty="0"/>
              <a:t>… </a:t>
            </a:r>
            <a:endParaRPr lang="es-VE" sz="2000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 b="1" dirty="0" smtClean="0"/>
              <a:t>También existen </a:t>
            </a:r>
            <a:r>
              <a:rPr lang="es-VE" sz="2000" b="1" dirty="0"/>
              <a:t>los ateos que no creen en la existencia de Dios, y </a:t>
            </a:r>
            <a:r>
              <a:rPr lang="es-VE" sz="2000" b="1" dirty="0" smtClean="0"/>
              <a:t>los agnósticos </a:t>
            </a:r>
            <a:r>
              <a:rPr lang="es-VE" sz="2000" b="1" dirty="0"/>
              <a:t>que ni creen </a:t>
            </a:r>
            <a:r>
              <a:rPr lang="es-VE" sz="2000" b="1"/>
              <a:t>ni </a:t>
            </a:r>
            <a:r>
              <a:rPr lang="es-VE" sz="2000" b="1" smtClean="0"/>
              <a:t>descreen.</a:t>
            </a:r>
            <a:endParaRPr lang="es-VE" sz="2000" b="1" dirty="0"/>
          </a:p>
        </p:txBody>
      </p:sp>
      <p:sp>
        <p:nvSpPr>
          <p:cNvPr id="12" name="11 Rectángulo"/>
          <p:cNvSpPr/>
          <p:nvPr/>
        </p:nvSpPr>
        <p:spPr>
          <a:xfrm>
            <a:off x="611560" y="2780928"/>
            <a:ext cx="7848872" cy="17235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400" b="1" dirty="0">
                <a:solidFill>
                  <a:schemeClr val="bg1"/>
                </a:solidFill>
              </a:rPr>
              <a:t>Si quieres saber si una persona o grupo son </a:t>
            </a:r>
            <a:r>
              <a:rPr lang="es-VE" sz="2400" b="1" dirty="0" smtClean="0">
                <a:solidFill>
                  <a:schemeClr val="bg1"/>
                </a:solidFill>
              </a:rPr>
              <a:t>cristianos, </a:t>
            </a:r>
            <a:r>
              <a:rPr lang="es-VE" sz="2400" b="1" dirty="0">
                <a:solidFill>
                  <a:schemeClr val="bg1"/>
                </a:solidFill>
              </a:rPr>
              <a:t>pregúntales: </a:t>
            </a:r>
            <a:r>
              <a:rPr lang="es-VE" sz="2400" b="1" i="1" dirty="0">
                <a:solidFill>
                  <a:srgbClr val="FFFF00"/>
                </a:solidFill>
              </a:rPr>
              <a:t>“¿Crees que Jesús es Dios y que resucitó y nos ha salvado con su muerte?” </a:t>
            </a:r>
            <a:endParaRPr lang="es-VE" sz="2400" b="1" i="1" dirty="0" smtClean="0">
              <a:solidFill>
                <a:srgbClr val="FFFF0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VE" sz="2400" b="1" dirty="0" smtClean="0">
                <a:solidFill>
                  <a:schemeClr val="bg1"/>
                </a:solidFill>
              </a:rPr>
              <a:t>Si </a:t>
            </a:r>
            <a:r>
              <a:rPr lang="es-VE" sz="2400" b="1" dirty="0">
                <a:solidFill>
                  <a:schemeClr val="bg1"/>
                </a:solidFill>
              </a:rPr>
              <a:t>lo creen son cristianos, si no lo creen, no.</a:t>
            </a:r>
          </a:p>
        </p:txBody>
      </p:sp>
    </p:spTree>
    <p:extLst>
      <p:ext uri="{BB962C8B-B14F-4D97-AF65-F5344CB8AC3E}">
        <p14:creationId xmlns:p14="http://schemas.microsoft.com/office/powerpoint/2010/main" val="34988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ytimg.com/vi/xX9YxBpqKHQ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9144000" cy="51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4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0467975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404664"/>
            <a:ext cx="4550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7200" dirty="0" smtClean="0">
                <a:latin typeface="Berlin Sans FB Demi" panose="020E0802020502020306" pitchFamily="34" charset="0"/>
              </a:rPr>
              <a:t>Judaísmo</a:t>
            </a:r>
            <a:endParaRPr lang="es-VE" sz="72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1182231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Los judíos no creen que Jesús sea Dios. Ellos lo ven como un profeta, pero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no como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Dios. Para los cristianos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Jesús es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el Mesías; para los judíos, el Mesías todavía no ha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llegado y lo siguen esperando.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Los judíos tienen como libro sagrado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VE" sz="2000" b="1" i="1" dirty="0" err="1" smtClean="0">
                <a:solidFill>
                  <a:schemeClr val="tx2">
                    <a:lumMod val="75000"/>
                  </a:schemeClr>
                </a:solidFill>
              </a:rPr>
              <a:t>Torah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, constituida por 5 libros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del Antiguo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Testamento a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los que se atribuye inspiración divina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, y que a su vez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es uno de los tres libros que conforman el </a:t>
            </a:r>
            <a:r>
              <a:rPr lang="es-VE" sz="2000" b="1" i="1" dirty="0" err="1">
                <a:solidFill>
                  <a:schemeClr val="tx2">
                    <a:lumMod val="75000"/>
                  </a:schemeClr>
                </a:solidFill>
              </a:rPr>
              <a:t>Tanaj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(Antiguo Testamento). El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judaísmo aparece hace casi cuatro mil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años y es la primera religión monoteísta.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Jesús era de raza y religión judía.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 bwMode="auto">
          <a:xfrm>
            <a:off x="0" y="3741858"/>
            <a:ext cx="9144000" cy="314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508104" y="211867"/>
            <a:ext cx="30963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4000" b="1" dirty="0" smtClean="0"/>
              <a:t>El Judaísmo</a:t>
            </a:r>
          </a:p>
          <a:p>
            <a:endParaRPr lang="es-VE" dirty="0"/>
          </a:p>
        </p:txBody>
      </p:sp>
      <p:pic>
        <p:nvPicPr>
          <p:cNvPr id="2052" name="Picture 4" descr="http://4.bp.blogspot.com/-ZcPaCPDVGwY/TxNv8zM2W5I/AAAAAAAAAB0/QLOz_hiWoRo/s1600/1ns2mtdvo82q1h7u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16" y="70900"/>
            <a:ext cx="981836" cy="9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ilgiornale.it/sites/default/files/foto/2015/09/25/1443189948-283728-362465817155659-1970503146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51520" y="188640"/>
            <a:ext cx="43368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72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El Islam</a:t>
            </a:r>
            <a:endParaRPr lang="es-VE" sz="72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03848" y="1629955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El Islam apareció hace 1.500 años y lo que creen es que Dios (Alá) sólo es uno y Mahoma, su profeta. Su libro sagrado es el Corán. La palabra Corán significa “</a:t>
            </a:r>
            <a:r>
              <a:rPr lang="es-VE" sz="2000" b="1" i="1" dirty="0">
                <a:solidFill>
                  <a:schemeClr val="tx2">
                    <a:lumMod val="75000"/>
                  </a:schemeClr>
                </a:solidFill>
              </a:rPr>
              <a:t>recitación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”; por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extensión,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Corán quiere decir “</a:t>
            </a:r>
            <a:r>
              <a:rPr lang="es-VE" sz="2000" b="1" i="1" dirty="0">
                <a:solidFill>
                  <a:schemeClr val="tx2">
                    <a:lumMod val="75000"/>
                  </a:schemeClr>
                </a:solidFill>
              </a:rPr>
              <a:t>texto sagrado que se recita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”.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 La palabra Islam significa </a:t>
            </a:r>
            <a:r>
              <a:rPr lang="es-VE" sz="2000" b="1" i="1" dirty="0">
                <a:solidFill>
                  <a:schemeClr val="tx2">
                    <a:lumMod val="75000"/>
                  </a:schemeClr>
                </a:solidFill>
              </a:rPr>
              <a:t>sumisión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. 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Los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seguidores del islam se denominan musulmanes (del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árabe “</a:t>
            </a:r>
            <a:r>
              <a:rPr lang="es-VE" sz="2000" b="1" dirty="0" err="1" smtClean="0">
                <a:solidFill>
                  <a:schemeClr val="tx2">
                    <a:lumMod val="75000"/>
                  </a:schemeClr>
                </a:solidFill>
              </a:rPr>
              <a:t>muslim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”, que “se somete”). No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confundas árabes con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musulmanes: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no todas las personas de raza árabe son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musulmanes,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hay árabes que son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cristianos. Ni Islam con Islamismo, que tiene una connotación política. Los musulmanes creen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que Jesús fue un profeta, pero que no es Dios. Para ellos decir que Jesús es Dios es una auténtica blasfemia.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292080" y="327058"/>
            <a:ext cx="180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4000" b="1" dirty="0" smtClean="0"/>
              <a:t>El Islam</a:t>
            </a:r>
          </a:p>
          <a:p>
            <a:endParaRPr lang="es-VE" dirty="0"/>
          </a:p>
        </p:txBody>
      </p:sp>
      <p:sp>
        <p:nvSpPr>
          <p:cNvPr id="6" name="AutoShape 2" descr="Resultado de imagen para el islam simb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9915"/>
            <a:ext cx="899170" cy="89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 b="8188"/>
          <a:stretch/>
        </p:blipFill>
        <p:spPr bwMode="auto">
          <a:xfrm>
            <a:off x="1606" y="1700808"/>
            <a:ext cx="2598161" cy="141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8" y="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30" y="3117644"/>
            <a:ext cx="2619197" cy="138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08" y="4497835"/>
            <a:ext cx="2619375" cy="115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01738"/>
            <a:ext cx="2599767" cy="12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355976" y="44624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7200" dirty="0" smtClean="0">
                <a:solidFill>
                  <a:srgbClr val="FFC000"/>
                </a:solidFill>
                <a:latin typeface="Berlin Sans FB Demi" panose="020E0802020502020306" pitchFamily="34" charset="0"/>
              </a:rPr>
              <a:t>El Budismo</a:t>
            </a:r>
            <a:endParaRPr lang="es-VE" sz="7200" dirty="0">
              <a:solidFill>
                <a:srgbClr val="FFC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556792"/>
            <a:ext cx="554461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En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realidad el budismo no es una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religión, sino una doctrina filosófica y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religiosa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que comprende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una variedad de tradiciones, creencias y prácticas espirituales principalmente atribuibles a Buda </a:t>
            </a:r>
            <a:r>
              <a:rPr lang="es-VE" sz="2000" b="1" dirty="0" err="1" smtClean="0">
                <a:solidFill>
                  <a:schemeClr val="tx2">
                    <a:lumMod val="75000"/>
                  </a:schemeClr>
                </a:solidFill>
              </a:rPr>
              <a:t>Gautama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La palabra Buda significa en español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s-VE" sz="2000" b="1" i="1" dirty="0" smtClean="0">
                <a:solidFill>
                  <a:schemeClr val="tx2">
                    <a:lumMod val="75000"/>
                  </a:schemeClr>
                </a:solidFill>
              </a:rPr>
              <a:t>iluminado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”.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Los budistas no afirman la existencia de Dios sino que creen que cada persona puede llegar un día a ser un buda. Creen en la reencarnación, no en la resurrección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Su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creencia dice que la felicidad se alcanza quitando el deseo. Lo que hace sufrir a los seres humanos es lo que desea y no consigue. El budista aprenderá toda su vida a quitar el deseo y llegar así a superar el sufrimiento y la muerte hasta llegar a la liberación final o </a:t>
            </a:r>
            <a:r>
              <a:rPr lang="es-VE" sz="2000" b="1" dirty="0" smtClean="0">
                <a:solidFill>
                  <a:schemeClr val="tx2">
                    <a:lumMod val="75000"/>
                  </a:schemeClr>
                </a:solidFill>
              </a:rPr>
              <a:t>Nirvana, a través de la meditación. </a:t>
            </a:r>
            <a:r>
              <a:rPr lang="es-VE" sz="2000" b="1" dirty="0">
                <a:solidFill>
                  <a:schemeClr val="tx2">
                    <a:lumMod val="75000"/>
                  </a:schemeClr>
                </a:solidFill>
              </a:rPr>
              <a:t>El budismo apareció hace 2.500 años.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3284984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1628800"/>
            <a:ext cx="2628901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Resultado de imagen para budis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73"/>
            <a:ext cx="2627784" cy="16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Resultado de imagen para budis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9" y="5028059"/>
            <a:ext cx="2628901" cy="18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339752" y="373386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4000" b="1" dirty="0" smtClean="0"/>
              <a:t>El Budismo</a:t>
            </a: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6876"/>
            <a:ext cx="1120907" cy="112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1908720" y="764704"/>
            <a:ext cx="12745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72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Religiones Cristianas </a:t>
            </a:r>
            <a:endParaRPr lang="es-VE" sz="72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9223" name="Picture 7" descr="http://www.gadu.org/wp-content/uploads/Historia-de-la-Iglesia-Catol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500"/>
            <a:ext cx="9143999" cy="456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3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268760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2100" b="1" dirty="0">
                <a:solidFill>
                  <a:schemeClr val="bg1"/>
                </a:solidFill>
              </a:rPr>
              <a:t>Son las que aceptan que Jesús es Dios, que ha resucitado y con su muerte nos ha salvado. Dentro del cristianismo y con el paso de los años y acontecimientos </a:t>
            </a:r>
            <a:r>
              <a:rPr lang="es-VE" sz="2100" b="1" dirty="0" smtClean="0">
                <a:solidFill>
                  <a:schemeClr val="bg1"/>
                </a:solidFill>
              </a:rPr>
              <a:t>históricos, </a:t>
            </a:r>
            <a:r>
              <a:rPr lang="es-VE" sz="2100" b="1" dirty="0">
                <a:solidFill>
                  <a:schemeClr val="bg1"/>
                </a:solidFill>
              </a:rPr>
              <a:t>han ido apareciendo distintas religiones. El cristianismo aparece hace 2001 años con Jesucristo. Todos los cristianos aceptamos la Biblia (Antiguo </a:t>
            </a:r>
            <a:r>
              <a:rPr lang="es-VE" sz="2100" b="1" dirty="0" smtClean="0">
                <a:solidFill>
                  <a:schemeClr val="bg1"/>
                </a:solidFill>
              </a:rPr>
              <a:t>y </a:t>
            </a:r>
            <a:r>
              <a:rPr lang="es-VE" sz="2100" b="1" dirty="0">
                <a:solidFill>
                  <a:schemeClr val="bg1"/>
                </a:solidFill>
              </a:rPr>
              <a:t>Nuevo Testamento) como Palabra de Dios</a:t>
            </a:r>
            <a:r>
              <a:rPr lang="es-VE" sz="2100" b="1" dirty="0" smtClean="0">
                <a:solidFill>
                  <a:schemeClr val="bg1"/>
                </a:solidFill>
              </a:rPr>
              <a:t>, y en ella, los Evangelios que recogen la vida y enseñanzas de Jesús, la Buena Noticia. Lo </a:t>
            </a:r>
            <a:r>
              <a:rPr lang="es-VE" sz="2100" b="1" dirty="0">
                <a:solidFill>
                  <a:schemeClr val="bg1"/>
                </a:solidFill>
              </a:rPr>
              <a:t>que ocurre es que hay textos que interpretamos de manera </a:t>
            </a:r>
            <a:r>
              <a:rPr lang="es-VE" sz="2100" b="1" dirty="0" smtClean="0">
                <a:solidFill>
                  <a:schemeClr val="bg1"/>
                </a:solidFill>
              </a:rPr>
              <a:t>distinta.</a:t>
            </a:r>
            <a:endParaRPr lang="es-VE" sz="2100" b="1" dirty="0">
              <a:solidFill>
                <a:schemeClr val="bg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t="7474" r="11058" b="6667"/>
          <a:stretch/>
        </p:blipFill>
        <p:spPr bwMode="auto">
          <a:xfrm>
            <a:off x="4682836" y="0"/>
            <a:ext cx="44611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07504" y="499899"/>
            <a:ext cx="45365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VE" sz="4000" b="1" dirty="0" smtClean="0">
                <a:solidFill>
                  <a:schemeClr val="bg1"/>
                </a:solidFill>
              </a:rPr>
              <a:t>Religiones Cristianas</a:t>
            </a:r>
          </a:p>
          <a:p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3014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678</Words>
  <Application>Microsoft Office PowerPoint</Application>
  <PresentationFormat>Presentación en pantalla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Ugalde</dc:creator>
  <cp:lastModifiedBy>Any</cp:lastModifiedBy>
  <cp:revision>35</cp:revision>
  <dcterms:created xsi:type="dcterms:W3CDTF">2016-01-22T13:37:37Z</dcterms:created>
  <dcterms:modified xsi:type="dcterms:W3CDTF">2016-12-10T12:21:36Z</dcterms:modified>
</cp:coreProperties>
</file>